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21"/>
  </p:notesMasterIdLst>
  <p:handoutMasterIdLst>
    <p:handoutMasterId r:id="rId22"/>
  </p:handoutMasterIdLst>
  <p:sldIdLst>
    <p:sldId id="295" r:id="rId2"/>
    <p:sldId id="309" r:id="rId3"/>
    <p:sldId id="290" r:id="rId4"/>
    <p:sldId id="292" r:id="rId5"/>
    <p:sldId id="297" r:id="rId6"/>
    <p:sldId id="298" r:id="rId7"/>
    <p:sldId id="299" r:id="rId8"/>
    <p:sldId id="294" r:id="rId9"/>
    <p:sldId id="307" r:id="rId10"/>
    <p:sldId id="308" r:id="rId11"/>
    <p:sldId id="291" r:id="rId12"/>
    <p:sldId id="300" r:id="rId13"/>
    <p:sldId id="301" r:id="rId14"/>
    <p:sldId id="306" r:id="rId15"/>
    <p:sldId id="302" r:id="rId16"/>
    <p:sldId id="303" r:id="rId17"/>
    <p:sldId id="304" r:id="rId18"/>
    <p:sldId id="305" r:id="rId19"/>
    <p:sldId id="31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0551" autoAdjust="0"/>
  </p:normalViewPr>
  <p:slideViewPr>
    <p:cSldViewPr snapToGrid="0" snapToObjects="1">
      <p:cViewPr varScale="1">
        <p:scale>
          <a:sx n="82" d="100"/>
          <a:sy n="82" d="100"/>
        </p:scale>
        <p:origin x="720" y="72"/>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10/21/2023</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10/21/2023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4</a:t>
            </a:fld>
            <a:endParaRPr lang="en-US" dirty="0"/>
          </a:p>
        </p:txBody>
      </p:sp>
    </p:spTree>
    <p:extLst>
      <p:ext uri="{BB962C8B-B14F-4D97-AF65-F5344CB8AC3E}">
        <p14:creationId xmlns:p14="http://schemas.microsoft.com/office/powerpoint/2010/main" val="1827009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10/21/2023</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10/21/2023</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10/21/2023</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10/21/2023</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a:xfrm>
            <a:off x="1063690" y="3256384"/>
            <a:ext cx="7483998" cy="1044720"/>
          </a:xfrm>
        </p:spPr>
        <p:txBody>
          <a:bodyPr/>
          <a:lstStyle/>
          <a:p>
            <a:r>
              <a:rPr lang="en-US" sz="3200" dirty="0">
                <a:latin typeface="Times New Roman" panose="02020603050405020304" pitchFamily="18" charset="0"/>
                <a:cs typeface="Times New Roman" panose="02020603050405020304" pitchFamily="18" charset="0"/>
              </a:rPr>
              <a:t>Voice Based Virtual Assistant</a:t>
            </a: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0A3D03-C72E-DC72-7135-9542044178C6}"/>
              </a:ext>
            </a:extLst>
          </p:cNvPr>
          <p:cNvSpPr>
            <a:spLocks noGrp="1"/>
          </p:cNvSpPr>
          <p:nvPr>
            <p:ph sz="quarter" idx="10"/>
          </p:nvPr>
        </p:nvSpPr>
        <p:spPr/>
        <p:txBody>
          <a:bodyPr/>
          <a:lstStyle/>
          <a:p>
            <a:r>
              <a:rPr lang="en-US" dirty="0"/>
              <a:t>Bixby (Samsung): Bixby is Samsung's voice assistant, integrated into their smartphones and other devices. It can perform various tasks and control Samsung appliances.</a:t>
            </a:r>
          </a:p>
          <a:p>
            <a:endParaRPr lang="en-US" dirty="0"/>
          </a:p>
          <a:p>
            <a:r>
              <a:rPr lang="en-US" dirty="0"/>
              <a:t>Assistant by OpenAI (GPT-3 based): OpenAI has developed AI models that can be used to create custom voice assistants. These models, like GPT-3, can understand and generate human-like text and speech.</a:t>
            </a:r>
            <a:endParaRPr lang="en-IN" dirty="0"/>
          </a:p>
        </p:txBody>
      </p:sp>
    </p:spTree>
    <p:extLst>
      <p:ext uri="{BB962C8B-B14F-4D97-AF65-F5344CB8AC3E}">
        <p14:creationId xmlns:p14="http://schemas.microsoft.com/office/powerpoint/2010/main" val="625077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627AE97-340B-E245-B9C6-A4E8743E1340}"/>
              </a:ext>
            </a:extLst>
          </p:cNvPr>
          <p:cNvSpPr>
            <a:spLocks noGrp="1"/>
          </p:cNvSpPr>
          <p:nvPr>
            <p:ph type="title"/>
          </p:nvPr>
        </p:nvSpPr>
        <p:spPr/>
        <p:txBody>
          <a:bodyPr/>
          <a:lstStyle/>
          <a:p>
            <a:r>
              <a:rPr lang="en-US" altLang="ja-JP" dirty="0">
                <a:latin typeface="Times New Roman" panose="02020603050405020304" pitchFamily="18" charset="0"/>
                <a:cs typeface="Times New Roman" panose="02020603050405020304" pitchFamily="18" charset="0"/>
              </a:rPr>
              <a:t>Literature Survey:</a:t>
            </a:r>
          </a:p>
        </p:txBody>
      </p:sp>
      <p:sp>
        <p:nvSpPr>
          <p:cNvPr id="16" name="Content Placeholder 15">
            <a:extLst>
              <a:ext uri="{FF2B5EF4-FFF2-40B4-BE49-F238E27FC236}">
                <a16:creationId xmlns:a16="http://schemas.microsoft.com/office/drawing/2014/main" id="{3017211D-9C44-B641-A078-4EA6FEE3BBF9}"/>
              </a:ext>
            </a:extLst>
          </p:cNvPr>
          <p:cNvSpPr>
            <a:spLocks noGrp="1"/>
          </p:cNvSpPr>
          <p:nvPr>
            <p:ph sz="half" idx="4294967295"/>
          </p:nvPr>
        </p:nvSpPr>
        <p:spPr>
          <a:xfrm>
            <a:off x="838201" y="2474615"/>
            <a:ext cx="4585854" cy="3093953"/>
          </a:xfrm>
        </p:spPr>
        <p:txBody>
          <a:bodyPr>
            <a:normAutofit fontScale="92500" lnSpcReduction="10000"/>
          </a:bodyPr>
          <a:lstStyle/>
          <a:p>
            <a:r>
              <a:rPr lang="en-US" altLang="ja-JP" dirty="0"/>
              <a:t>Many studies explore the underlying NLP and speech recognition technologies that enable voice-based virtual assistants to understand and respond to human language.</a:t>
            </a:r>
          </a:p>
          <a:p>
            <a:r>
              <a:rPr lang="en-US" altLang="ja-JP" dirty="0"/>
              <a:t>Research focuses on improving accuracy, speed, and robustness of voice recognition, making interactions more seamless.</a:t>
            </a:r>
            <a:endParaRPr lang="ja-JP" altLang="en-US" dirty="0"/>
          </a:p>
        </p:txBody>
      </p:sp>
      <p:sp>
        <p:nvSpPr>
          <p:cNvPr id="15" name="Text Placeholder 14">
            <a:extLst>
              <a:ext uri="{FF2B5EF4-FFF2-40B4-BE49-F238E27FC236}">
                <a16:creationId xmlns:a16="http://schemas.microsoft.com/office/drawing/2014/main" id="{919ADAFC-DC1D-4249-B968-F885B35940C9}"/>
              </a:ext>
            </a:extLst>
          </p:cNvPr>
          <p:cNvSpPr>
            <a:spLocks noGrp="1"/>
          </p:cNvSpPr>
          <p:nvPr>
            <p:ph type="body" idx="1"/>
          </p:nvPr>
        </p:nvSpPr>
        <p:spPr/>
        <p:txBody>
          <a:bodyPr>
            <a:normAutofit fontScale="85000" lnSpcReduction="10000"/>
          </a:bodyPr>
          <a:lstStyle/>
          <a:p>
            <a:r>
              <a:rPr lang="en-US" dirty="0"/>
              <a:t>Natural Language Processing (NLP) and Speech Recognition:</a:t>
            </a:r>
          </a:p>
        </p:txBody>
      </p:sp>
      <p:sp>
        <p:nvSpPr>
          <p:cNvPr id="27" name="Content Placeholder 26">
            <a:extLst>
              <a:ext uri="{FF2B5EF4-FFF2-40B4-BE49-F238E27FC236}">
                <a16:creationId xmlns:a16="http://schemas.microsoft.com/office/drawing/2014/main" id="{78F30852-7324-B342-92E6-181AD0A5705C}"/>
              </a:ext>
            </a:extLst>
          </p:cNvPr>
          <p:cNvSpPr>
            <a:spLocks noGrp="1"/>
          </p:cNvSpPr>
          <p:nvPr>
            <p:ph sz="half" idx="4294967295"/>
          </p:nvPr>
        </p:nvSpPr>
        <p:spPr>
          <a:xfrm>
            <a:off x="6932749" y="2474615"/>
            <a:ext cx="4585854" cy="4214664"/>
          </a:xfrm>
        </p:spPr>
        <p:txBody>
          <a:bodyPr/>
          <a:lstStyle/>
          <a:p>
            <a:r>
              <a:rPr lang="en-US" dirty="0"/>
              <a:t>This area examines how users interact with voice assistants and how to improve the user experience. It includes topics like interface design, user satisfaction, and usability testing.</a:t>
            </a:r>
          </a:p>
          <a:p>
            <a:r>
              <a:rPr lang="en-US" dirty="0"/>
              <a:t>Researchers aim to make interactions more intuitive and user-friendly.</a:t>
            </a:r>
          </a:p>
        </p:txBody>
      </p:sp>
      <p:sp>
        <p:nvSpPr>
          <p:cNvPr id="28" name="Text Placeholder 27">
            <a:extLst>
              <a:ext uri="{FF2B5EF4-FFF2-40B4-BE49-F238E27FC236}">
                <a16:creationId xmlns:a16="http://schemas.microsoft.com/office/drawing/2014/main" id="{81ECBBB6-1140-7745-B57A-8FE68E837E23}"/>
              </a:ext>
            </a:extLst>
          </p:cNvPr>
          <p:cNvSpPr>
            <a:spLocks noGrp="1"/>
          </p:cNvSpPr>
          <p:nvPr>
            <p:ph type="body" idx="11"/>
          </p:nvPr>
        </p:nvSpPr>
        <p:spPr/>
        <p:txBody>
          <a:bodyPr>
            <a:normAutofit/>
          </a:bodyPr>
          <a:lstStyle/>
          <a:p>
            <a:r>
              <a:rPr lang="en-US" dirty="0"/>
              <a:t>Human-Computer Interaction:</a:t>
            </a:r>
          </a:p>
        </p:txBody>
      </p:sp>
    </p:spTree>
    <p:extLst>
      <p:ext uri="{BB962C8B-B14F-4D97-AF65-F5344CB8AC3E}">
        <p14:creationId xmlns:p14="http://schemas.microsoft.com/office/powerpoint/2010/main" val="2076961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533F60-10A1-0BC1-3A95-2A29B2901E5E}"/>
              </a:ext>
            </a:extLst>
          </p:cNvPr>
          <p:cNvSpPr>
            <a:spLocks noGrp="1"/>
          </p:cNvSpPr>
          <p:nvPr>
            <p:ph type="body" idx="1"/>
          </p:nvPr>
        </p:nvSpPr>
        <p:spPr/>
        <p:txBody>
          <a:bodyPr>
            <a:normAutofit fontScale="70000" lnSpcReduction="20000"/>
          </a:bodyPr>
          <a:lstStyle/>
          <a:p>
            <a:r>
              <a:rPr lang="en-IN" sz="2300" dirty="0">
                <a:latin typeface="Times New Roman" panose="02020603050405020304" pitchFamily="18" charset="0"/>
                <a:cs typeface="Times New Roman" panose="02020603050405020304" pitchFamily="18" charset="0"/>
              </a:rPr>
              <a:t>Personalization and Context Awareness</a:t>
            </a:r>
            <a:r>
              <a:rPr lang="en-IN" dirty="0"/>
              <a:t>:</a:t>
            </a:r>
          </a:p>
        </p:txBody>
      </p:sp>
      <p:sp>
        <p:nvSpPr>
          <p:cNvPr id="4" name="Text Placeholder 3">
            <a:extLst>
              <a:ext uri="{FF2B5EF4-FFF2-40B4-BE49-F238E27FC236}">
                <a16:creationId xmlns:a16="http://schemas.microsoft.com/office/drawing/2014/main" id="{E91A8C6E-ECCD-1D28-B07B-E99A83D6C4E7}"/>
              </a:ext>
            </a:extLst>
          </p:cNvPr>
          <p:cNvSpPr>
            <a:spLocks noGrp="1"/>
          </p:cNvSpPr>
          <p:nvPr>
            <p:ph type="body" idx="11"/>
          </p:nvPr>
        </p:nvSpPr>
        <p:spPr/>
        <p:txBody>
          <a:bodyPr>
            <a:normAutofit fontScale="77500" lnSpcReduction="20000"/>
          </a:bodyPr>
          <a:lstStyle/>
          <a:p>
            <a:r>
              <a:rPr lang="en-US" sz="2100" dirty="0">
                <a:latin typeface="Times New Roman" panose="02020603050405020304" pitchFamily="18" charset="0"/>
                <a:cs typeface="Times New Roman" panose="02020603050405020304" pitchFamily="18" charset="0"/>
              </a:rPr>
              <a:t>Machine Learning and Deep Learning</a:t>
            </a:r>
            <a:r>
              <a:rPr lang="en-US" dirty="0"/>
              <a:t>:</a:t>
            </a:r>
            <a:endParaRPr lang="en-IN" dirty="0"/>
          </a:p>
        </p:txBody>
      </p:sp>
      <p:sp>
        <p:nvSpPr>
          <p:cNvPr id="5" name="Content Placeholder 4">
            <a:extLst>
              <a:ext uri="{FF2B5EF4-FFF2-40B4-BE49-F238E27FC236}">
                <a16:creationId xmlns:a16="http://schemas.microsoft.com/office/drawing/2014/main" id="{C7ADC24F-2331-3E7C-8553-D1C1B99F2D3E}"/>
              </a:ext>
            </a:extLst>
          </p:cNvPr>
          <p:cNvSpPr>
            <a:spLocks noGrp="1"/>
          </p:cNvSpPr>
          <p:nvPr>
            <p:ph sz="quarter" idx="15"/>
          </p:nvPr>
        </p:nvSpPr>
        <p:spPr>
          <a:xfrm>
            <a:off x="830262" y="2932113"/>
            <a:ext cx="5141329" cy="4131160"/>
          </a:xfrm>
        </p:spPr>
        <p:txBody>
          <a:bodyPr/>
          <a:lstStyle/>
          <a:p>
            <a:r>
              <a:rPr lang="en-US" sz="1600" dirty="0">
                <a:latin typeface="Times New Roman" panose="02020603050405020304" pitchFamily="18" charset="0"/>
                <a:cs typeface="Times New Roman" panose="02020603050405020304" pitchFamily="18" charset="0"/>
              </a:rPr>
              <a:t>Researchers investigate methods for voice assistants to adapt to individual user preferences and provide context-aware responses. Personalization enhances the user experience and engagement</a:t>
            </a:r>
            <a:r>
              <a:rPr lang="en-US" dirty="0"/>
              <a:t>.</a:t>
            </a:r>
            <a:endParaRPr lang="en-IN" dirty="0"/>
          </a:p>
        </p:txBody>
      </p:sp>
      <p:sp>
        <p:nvSpPr>
          <p:cNvPr id="6" name="Content Placeholder 5">
            <a:extLst>
              <a:ext uri="{FF2B5EF4-FFF2-40B4-BE49-F238E27FC236}">
                <a16:creationId xmlns:a16="http://schemas.microsoft.com/office/drawing/2014/main" id="{2F23FC90-781C-8FF2-7934-9406517C480F}"/>
              </a:ext>
            </a:extLst>
          </p:cNvPr>
          <p:cNvSpPr>
            <a:spLocks noGrp="1"/>
          </p:cNvSpPr>
          <p:nvPr>
            <p:ph sz="quarter" idx="16"/>
          </p:nvPr>
        </p:nvSpPr>
        <p:spPr>
          <a:xfrm>
            <a:off x="7072707" y="2915753"/>
            <a:ext cx="4917130" cy="4131160"/>
          </a:xfrm>
        </p:spPr>
        <p:txBody>
          <a:bodyPr/>
          <a:lstStyle/>
          <a:p>
            <a:r>
              <a:rPr lang="en-US" dirty="0"/>
              <a:t>Voice recognition and natural language understanding heavily rely on machine learning and deep learning algorithms. Research in this field focuses on optimizing these models for speech recognition and NLP tasks.</a:t>
            </a:r>
            <a:endParaRPr lang="en-IN" dirty="0"/>
          </a:p>
        </p:txBody>
      </p:sp>
    </p:spTree>
    <p:extLst>
      <p:ext uri="{BB962C8B-B14F-4D97-AF65-F5344CB8AC3E}">
        <p14:creationId xmlns:p14="http://schemas.microsoft.com/office/powerpoint/2010/main" val="3569176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858FC8-6834-0A28-DA81-6D8693205B16}"/>
              </a:ext>
            </a:extLst>
          </p:cNvPr>
          <p:cNvSpPr>
            <a:spLocks noGrp="1"/>
          </p:cNvSpPr>
          <p:nvPr>
            <p:ph type="body" idx="1"/>
          </p:nvPr>
        </p:nvSpPr>
        <p:spPr>
          <a:xfrm>
            <a:off x="838201" y="1446246"/>
            <a:ext cx="4433046" cy="875604"/>
          </a:xfrm>
        </p:spPr>
        <p:txBody>
          <a:bodyPr>
            <a:normAutofit/>
          </a:bodyPr>
          <a:lstStyle/>
          <a:p>
            <a:r>
              <a:rPr lang="en-US" dirty="0">
                <a:latin typeface="Times New Roman" panose="02020603050405020304" pitchFamily="18" charset="0"/>
                <a:cs typeface="Times New Roman" panose="02020603050405020304" pitchFamily="18" charset="0"/>
              </a:rPr>
              <a:t>Open-Source Development and DIY Voice Assistants:</a:t>
            </a:r>
          </a:p>
        </p:txBody>
      </p:sp>
      <p:sp>
        <p:nvSpPr>
          <p:cNvPr id="4" name="Text Placeholder 3">
            <a:extLst>
              <a:ext uri="{FF2B5EF4-FFF2-40B4-BE49-F238E27FC236}">
                <a16:creationId xmlns:a16="http://schemas.microsoft.com/office/drawing/2014/main" id="{E91D851E-DBA6-450D-E17F-ADFCC22FCD3F}"/>
              </a:ext>
            </a:extLst>
          </p:cNvPr>
          <p:cNvSpPr>
            <a:spLocks noGrp="1"/>
          </p:cNvSpPr>
          <p:nvPr>
            <p:ph type="body" idx="11"/>
          </p:nvPr>
        </p:nvSpPr>
        <p:spPr/>
        <p:txBody>
          <a:bodyPr>
            <a:normAutofit fontScale="32500" lnSpcReduction="20000"/>
          </a:bodyPr>
          <a:lstStyle/>
          <a:p>
            <a:endParaRPr lang="en-US" sz="1400" dirty="0">
              <a:latin typeface="Times New Roman" panose="02020603050405020304" pitchFamily="18" charset="0"/>
              <a:cs typeface="Times New Roman" panose="02020603050405020304" pitchFamily="18" charset="0"/>
            </a:endParaRPr>
          </a:p>
          <a:p>
            <a:r>
              <a:rPr lang="en-US" sz="4500" dirty="0">
                <a:latin typeface="Times New Roman" panose="02020603050405020304" pitchFamily="18" charset="0"/>
                <a:cs typeface="Times New Roman" panose="02020603050405020304" pitchFamily="18" charset="0"/>
              </a:rPr>
              <a:t>Market trends </a:t>
            </a:r>
          </a:p>
          <a:p>
            <a:endParaRPr lang="en-IN" dirty="0"/>
          </a:p>
        </p:txBody>
      </p:sp>
      <p:sp>
        <p:nvSpPr>
          <p:cNvPr id="5" name="Content Placeholder 4">
            <a:extLst>
              <a:ext uri="{FF2B5EF4-FFF2-40B4-BE49-F238E27FC236}">
                <a16:creationId xmlns:a16="http://schemas.microsoft.com/office/drawing/2014/main" id="{7A263E00-9A7E-DF16-3C93-7220B7B1B433}"/>
              </a:ext>
            </a:extLst>
          </p:cNvPr>
          <p:cNvSpPr>
            <a:spLocks noGrp="1"/>
          </p:cNvSpPr>
          <p:nvPr>
            <p:ph sz="quarter" idx="15"/>
          </p:nvPr>
        </p:nvSpPr>
        <p:spPr/>
        <p:txBody>
          <a:bodyPr/>
          <a:lstStyle/>
          <a:p>
            <a:r>
              <a:rPr lang="en-US" dirty="0"/>
              <a:t>With the rise of open-source platforms, there is a growing interest in creating DIY voice assistants. Research in this area examines the possibilities and challenges of building custom voice assistants</a:t>
            </a:r>
            <a:endParaRPr lang="en-IN" dirty="0"/>
          </a:p>
        </p:txBody>
      </p:sp>
      <p:sp>
        <p:nvSpPr>
          <p:cNvPr id="6" name="Content Placeholder 5">
            <a:extLst>
              <a:ext uri="{FF2B5EF4-FFF2-40B4-BE49-F238E27FC236}">
                <a16:creationId xmlns:a16="http://schemas.microsoft.com/office/drawing/2014/main" id="{A172A207-5C41-2290-3AD8-680B6E6C7351}"/>
              </a:ext>
            </a:extLst>
          </p:cNvPr>
          <p:cNvSpPr>
            <a:spLocks noGrp="1"/>
          </p:cNvSpPr>
          <p:nvPr>
            <p:ph sz="quarter" idx="16"/>
          </p:nvPr>
        </p:nvSpPr>
        <p:spPr/>
        <p:txBody>
          <a:bodyPr/>
          <a:lstStyle/>
          <a:p>
            <a:r>
              <a:rPr lang="en-US" dirty="0"/>
              <a:t>The adoption of voice-based virtual assistants in commercial settings is an area of interest. Studies analyze market trends, business strategies, and the economic impact of these technologies.</a:t>
            </a:r>
            <a:endParaRPr lang="en-IN" dirty="0"/>
          </a:p>
        </p:txBody>
      </p:sp>
    </p:spTree>
    <p:extLst>
      <p:ext uri="{BB962C8B-B14F-4D97-AF65-F5344CB8AC3E}">
        <p14:creationId xmlns:p14="http://schemas.microsoft.com/office/powerpoint/2010/main" val="1812769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C1654-467E-A29E-6109-E7E8BC7D032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CE1A495-620E-80EB-6E78-3425F8512A82}"/>
              </a:ext>
            </a:extLst>
          </p:cNvPr>
          <p:cNvSpPr>
            <a:spLocks noGrp="1"/>
          </p:cNvSpPr>
          <p:nvPr>
            <p:ph sz="quarter" idx="10"/>
          </p:nvPr>
        </p:nvSpPr>
        <p:spPr>
          <a:xfrm>
            <a:off x="126175" y="1243323"/>
            <a:ext cx="6311201" cy="5422454"/>
          </a:xfrm>
        </p:spPr>
        <p:txBody>
          <a:bodyPr>
            <a:normAutofit fontScale="85000" lnSpcReduction="10000"/>
          </a:bodyPr>
          <a:lstStyle/>
          <a:p>
            <a:pPr marL="0" indent="0">
              <a:buNone/>
            </a:pPr>
            <a:r>
              <a:rPr lang="en-US" b="1" dirty="0">
                <a:latin typeface="Arial Black" panose="020B0A04020102020204" pitchFamily="34" charset="0"/>
              </a:rPr>
              <a:t>Importing Necessary Libraries:</a:t>
            </a:r>
          </a:p>
          <a:p>
            <a:r>
              <a:rPr lang="en-US" sz="1200" dirty="0"/>
              <a:t>We start by importing the required libraries:</a:t>
            </a:r>
          </a:p>
          <a:p>
            <a:pPr lvl="1"/>
            <a:r>
              <a:rPr lang="en-US" sz="1200" dirty="0" err="1"/>
              <a:t>speech_recognition</a:t>
            </a:r>
            <a:r>
              <a:rPr lang="en-US" sz="1200" dirty="0"/>
              <a:t> as aa for speech recognition.</a:t>
            </a:r>
          </a:p>
          <a:p>
            <a:pPr lvl="1"/>
            <a:r>
              <a:rPr lang="en-US" sz="1200" dirty="0"/>
              <a:t>pyttsx3 for text-to-speech functionality.</a:t>
            </a:r>
          </a:p>
          <a:p>
            <a:pPr lvl="1"/>
            <a:r>
              <a:rPr lang="en-US" sz="1200" dirty="0" err="1"/>
              <a:t>pywhatkit</a:t>
            </a:r>
            <a:r>
              <a:rPr lang="en-US" sz="1200" dirty="0"/>
              <a:t> for searching and playing music on YouTube.</a:t>
            </a:r>
          </a:p>
          <a:p>
            <a:pPr lvl="1"/>
            <a:r>
              <a:rPr lang="en-US" sz="1200" dirty="0"/>
              <a:t>datetime for getting the current date and time.</a:t>
            </a:r>
          </a:p>
          <a:p>
            <a:pPr lvl="1"/>
            <a:r>
              <a:rPr lang="en-US" sz="1200" dirty="0" err="1"/>
              <a:t>wikipedia</a:t>
            </a:r>
            <a:r>
              <a:rPr lang="en-US" sz="1200" dirty="0"/>
              <a:t> for fetching information from Wikipedia.</a:t>
            </a:r>
          </a:p>
          <a:p>
            <a:pPr marL="0" indent="0">
              <a:buNone/>
            </a:pPr>
            <a:r>
              <a:rPr lang="en-US" sz="1400" b="1" dirty="0">
                <a:latin typeface="Arial Black" panose="020B0A04020102020204" pitchFamily="34" charset="0"/>
              </a:rPr>
              <a:t>Initializing Speech Recognition and Text-to-Speech:</a:t>
            </a:r>
          </a:p>
          <a:p>
            <a:r>
              <a:rPr lang="en-US" sz="1200" dirty="0"/>
              <a:t>We initialize the speech recognizer and text-to-speech engine.</a:t>
            </a:r>
          </a:p>
          <a:p>
            <a:pPr marL="0" indent="0">
              <a:buNone/>
            </a:pPr>
            <a:r>
              <a:rPr lang="en-US" sz="1400" b="1" dirty="0">
                <a:latin typeface="Arial Black" panose="020B0A04020102020204" pitchFamily="34" charset="0"/>
              </a:rPr>
              <a:t>Defining Functions:</a:t>
            </a:r>
          </a:p>
          <a:p>
            <a:pPr lvl="1"/>
            <a:r>
              <a:rPr lang="en-US" sz="1200" dirty="0"/>
              <a:t>talk(text) is a function to make our virtual assistant speak.</a:t>
            </a:r>
          </a:p>
          <a:p>
            <a:pPr lvl="1"/>
            <a:r>
              <a:rPr lang="en-US" sz="1200" dirty="0" err="1"/>
              <a:t>input_instruction</a:t>
            </a:r>
            <a:r>
              <a:rPr lang="en-US" sz="1200" dirty="0"/>
              <a:t>() listens to your voice and converts it into text.</a:t>
            </a:r>
          </a:p>
          <a:p>
            <a:pPr lvl="1"/>
            <a:r>
              <a:rPr lang="en-US" sz="1200" dirty="0" err="1"/>
              <a:t>play_jarvis</a:t>
            </a:r>
            <a:r>
              <a:rPr lang="en-US" sz="1200" dirty="0"/>
              <a:t>() is the main function that processes your commands.</a:t>
            </a:r>
            <a:endParaRPr lang="en-IN" sz="1200" dirty="0"/>
          </a:p>
        </p:txBody>
      </p:sp>
      <p:sp>
        <p:nvSpPr>
          <p:cNvPr id="5" name="Cube 4">
            <a:extLst>
              <a:ext uri="{FF2B5EF4-FFF2-40B4-BE49-F238E27FC236}">
                <a16:creationId xmlns:a16="http://schemas.microsoft.com/office/drawing/2014/main" id="{490FBA01-9634-4380-9108-4BD5737E704D}"/>
              </a:ext>
            </a:extLst>
          </p:cNvPr>
          <p:cNvSpPr/>
          <p:nvPr/>
        </p:nvSpPr>
        <p:spPr>
          <a:xfrm>
            <a:off x="4663440" y="659523"/>
            <a:ext cx="630936" cy="58380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5FCBECB3-7313-C681-7152-299AC6DDA53A}"/>
              </a:ext>
            </a:extLst>
          </p:cNvPr>
          <p:cNvSpPr txBox="1"/>
          <p:nvPr/>
        </p:nvSpPr>
        <p:spPr>
          <a:xfrm>
            <a:off x="6016752" y="41591"/>
            <a:ext cx="6175248" cy="6624186"/>
          </a:xfrm>
          <a:prstGeom prst="rect">
            <a:avLst/>
          </a:prstGeom>
          <a:noFill/>
        </p:spPr>
        <p:txBody>
          <a:bodyPr wrap="square" rtlCol="0">
            <a:spAutoFit/>
          </a:bodyPr>
          <a:lstStyle/>
          <a:p>
            <a:pPr>
              <a:lnSpc>
                <a:spcPct val="140000"/>
              </a:lnSpc>
              <a:spcBef>
                <a:spcPts val="1500"/>
              </a:spcBef>
              <a:buClr>
                <a:schemeClr val="accent1"/>
              </a:buClr>
            </a:pPr>
            <a:r>
              <a:rPr lang="en-US" sz="1300" b="1" spc="150" dirty="0">
                <a:solidFill>
                  <a:schemeClr val="bg1"/>
                </a:solidFill>
                <a:latin typeface="Arial Black" panose="020B0A04020102020204" pitchFamily="34" charset="0"/>
              </a:rPr>
              <a:t>Listening for Commands:</a:t>
            </a:r>
            <a:endParaRPr lang="en-US" sz="1400" dirty="0">
              <a:solidFill>
                <a:schemeClr val="bg1"/>
              </a:solidFill>
            </a:endParaRPr>
          </a:p>
          <a:p>
            <a:pPr marL="685800" lvl="1" indent="-228600">
              <a:lnSpc>
                <a:spcPct val="140000"/>
              </a:lnSpc>
              <a:spcBef>
                <a:spcPts val="1500"/>
              </a:spcBef>
              <a:buClr>
                <a:schemeClr val="accent1"/>
              </a:buClr>
              <a:buFont typeface="Arial" panose="020B0604020202020204" pitchFamily="34" charset="0"/>
              <a:buChar char="•"/>
            </a:pPr>
            <a:r>
              <a:rPr lang="en-US" sz="1000" spc="150" dirty="0">
                <a:solidFill>
                  <a:schemeClr val="bg1"/>
                </a:solidFill>
              </a:rPr>
              <a:t>Inside </a:t>
            </a:r>
            <a:r>
              <a:rPr lang="en-US" sz="1000" spc="150" dirty="0" err="1">
                <a:solidFill>
                  <a:schemeClr val="bg1"/>
                </a:solidFill>
              </a:rPr>
              <a:t>play_jarvis</a:t>
            </a:r>
            <a:r>
              <a:rPr lang="en-US" sz="1000" spc="150" dirty="0">
                <a:solidFill>
                  <a:schemeClr val="bg1"/>
                </a:solidFill>
              </a:rPr>
              <a:t>(), we start by listening for your voice commands.</a:t>
            </a:r>
          </a:p>
          <a:p>
            <a:pPr>
              <a:lnSpc>
                <a:spcPct val="140000"/>
              </a:lnSpc>
              <a:spcBef>
                <a:spcPts val="1500"/>
              </a:spcBef>
              <a:buClr>
                <a:schemeClr val="accent1"/>
              </a:buClr>
            </a:pPr>
            <a:r>
              <a:rPr lang="en-US" sz="1300" b="1" spc="150" dirty="0">
                <a:solidFill>
                  <a:schemeClr val="bg1"/>
                </a:solidFill>
                <a:latin typeface="Arial Black" panose="020B0A04020102020204" pitchFamily="34" charset="0"/>
              </a:rPr>
              <a:t>Processing Commands:</a:t>
            </a:r>
          </a:p>
          <a:p>
            <a:endParaRPr lang="en-US" sz="1400" dirty="0">
              <a:solidFill>
                <a:schemeClr val="bg1"/>
              </a:solidFill>
            </a:endParaRPr>
          </a:p>
          <a:p>
            <a:pPr marL="171450" indent="-171450">
              <a:buFont typeface="Arial" panose="020B0604020202020204" pitchFamily="34" charset="0"/>
              <a:buChar char="•"/>
            </a:pPr>
            <a:r>
              <a:rPr lang="en-US" sz="1000" spc="150" dirty="0">
                <a:solidFill>
                  <a:schemeClr val="bg1"/>
                </a:solidFill>
              </a:rPr>
              <a:t>We check the recognized command and take actions accordingly. For example:</a:t>
            </a:r>
          </a:p>
          <a:p>
            <a:pPr marL="685800" lvl="1" indent="-228600">
              <a:lnSpc>
                <a:spcPct val="140000"/>
              </a:lnSpc>
              <a:spcBef>
                <a:spcPts val="1500"/>
              </a:spcBef>
              <a:buClr>
                <a:schemeClr val="accent1"/>
              </a:buClr>
              <a:buFont typeface="Arial" panose="020B0604020202020204" pitchFamily="34" charset="0"/>
              <a:buChar char="•"/>
            </a:pPr>
            <a:r>
              <a:rPr lang="en-US" sz="1000" spc="150" dirty="0">
                <a:solidFill>
                  <a:schemeClr val="bg1"/>
                </a:solidFill>
              </a:rPr>
              <a:t>If you say "play," it will play a song on YouTube.</a:t>
            </a:r>
          </a:p>
          <a:p>
            <a:pPr marL="685800" lvl="1" indent="-228600">
              <a:lnSpc>
                <a:spcPct val="140000"/>
              </a:lnSpc>
              <a:spcBef>
                <a:spcPts val="1500"/>
              </a:spcBef>
              <a:buClr>
                <a:schemeClr val="accent1"/>
              </a:buClr>
              <a:buFont typeface="Arial" panose="020B0604020202020204" pitchFamily="34" charset="0"/>
              <a:buChar char="•"/>
            </a:pPr>
            <a:r>
              <a:rPr lang="en-US" sz="1000" spc="150" dirty="0">
                <a:solidFill>
                  <a:schemeClr val="bg1"/>
                </a:solidFill>
              </a:rPr>
              <a:t>If you say "time," it will tell you the current time.</a:t>
            </a:r>
          </a:p>
          <a:p>
            <a:pPr marL="685800" lvl="1" indent="-228600">
              <a:lnSpc>
                <a:spcPct val="140000"/>
              </a:lnSpc>
              <a:spcBef>
                <a:spcPts val="1500"/>
              </a:spcBef>
              <a:buClr>
                <a:schemeClr val="accent1"/>
              </a:buClr>
              <a:buFont typeface="Arial" panose="020B0604020202020204" pitchFamily="34" charset="0"/>
              <a:buChar char="•"/>
            </a:pPr>
            <a:r>
              <a:rPr lang="en-US" sz="1000" spc="150" dirty="0">
                <a:solidFill>
                  <a:schemeClr val="bg1"/>
                </a:solidFill>
              </a:rPr>
              <a:t>If you say "date," it will provide the current date.</a:t>
            </a:r>
          </a:p>
          <a:p>
            <a:pPr marL="685800" lvl="1" indent="-228600">
              <a:lnSpc>
                <a:spcPct val="140000"/>
              </a:lnSpc>
              <a:spcBef>
                <a:spcPts val="1500"/>
              </a:spcBef>
              <a:buClr>
                <a:schemeClr val="accent1"/>
              </a:buClr>
              <a:buFont typeface="Arial" panose="020B0604020202020204" pitchFamily="34" charset="0"/>
              <a:buChar char="•"/>
            </a:pPr>
            <a:r>
              <a:rPr lang="en-US" sz="1000" spc="150" dirty="0">
                <a:solidFill>
                  <a:schemeClr val="bg1"/>
                </a:solidFill>
              </a:rPr>
              <a:t>If you ask "how are you," it responds politely.</a:t>
            </a:r>
          </a:p>
          <a:p>
            <a:pPr marL="685800" lvl="1" indent="-228600">
              <a:lnSpc>
                <a:spcPct val="140000"/>
              </a:lnSpc>
              <a:spcBef>
                <a:spcPts val="1500"/>
              </a:spcBef>
              <a:buClr>
                <a:schemeClr val="accent1"/>
              </a:buClr>
              <a:buFont typeface="Arial" panose="020B0604020202020204" pitchFamily="34" charset="0"/>
              <a:buChar char="•"/>
            </a:pPr>
            <a:r>
              <a:rPr lang="en-US" sz="1000" spc="150" dirty="0">
                <a:solidFill>
                  <a:schemeClr val="bg1"/>
                </a:solidFill>
              </a:rPr>
              <a:t>If you ask "who is," it searches Wikipedia for information about a person.</a:t>
            </a:r>
          </a:p>
          <a:p>
            <a:pPr>
              <a:lnSpc>
                <a:spcPct val="140000"/>
              </a:lnSpc>
              <a:spcBef>
                <a:spcPts val="1500"/>
              </a:spcBef>
              <a:buClr>
                <a:schemeClr val="accent1"/>
              </a:buClr>
            </a:pPr>
            <a:r>
              <a:rPr lang="en-US" sz="1300" b="1" spc="150" dirty="0">
                <a:solidFill>
                  <a:schemeClr val="bg1"/>
                </a:solidFill>
                <a:latin typeface="Arial Black" panose="020B0A04020102020204" pitchFamily="34" charset="0"/>
              </a:rPr>
              <a:t>Responding to Commands:</a:t>
            </a:r>
            <a:endParaRPr lang="en-US" sz="1400" dirty="0">
              <a:solidFill>
                <a:schemeClr val="bg1"/>
              </a:solidFill>
            </a:endParaRPr>
          </a:p>
          <a:p>
            <a:pPr marL="685800" lvl="1" indent="-228600">
              <a:lnSpc>
                <a:spcPct val="140000"/>
              </a:lnSpc>
              <a:spcBef>
                <a:spcPts val="1500"/>
              </a:spcBef>
              <a:buClr>
                <a:schemeClr val="accent1"/>
              </a:buClr>
              <a:buFont typeface="Arial" panose="020B0604020202020204" pitchFamily="34" charset="0"/>
              <a:buChar char="•"/>
            </a:pPr>
            <a:r>
              <a:rPr lang="en-US" sz="1000" spc="150" dirty="0">
                <a:solidFill>
                  <a:schemeClr val="bg1"/>
                </a:solidFill>
              </a:rPr>
              <a:t>The virtual assistant responds to your command with either a message or relevant information.</a:t>
            </a:r>
          </a:p>
          <a:p>
            <a:pPr>
              <a:lnSpc>
                <a:spcPct val="140000"/>
              </a:lnSpc>
              <a:spcBef>
                <a:spcPts val="1500"/>
              </a:spcBef>
              <a:buClr>
                <a:schemeClr val="accent1"/>
              </a:buClr>
            </a:pPr>
            <a:r>
              <a:rPr lang="en-US" sz="1300" b="1" spc="150" dirty="0">
                <a:solidFill>
                  <a:schemeClr val="bg1"/>
                </a:solidFill>
                <a:latin typeface="Arial Black" panose="020B0A04020102020204" pitchFamily="34" charset="0"/>
              </a:rPr>
              <a:t>Infinite Loop:</a:t>
            </a:r>
            <a:endParaRPr lang="en-US" sz="1400" dirty="0">
              <a:solidFill>
                <a:schemeClr val="bg1"/>
              </a:solidFill>
            </a:endParaRPr>
          </a:p>
          <a:p>
            <a:pPr marL="685800" lvl="1" indent="-228600">
              <a:lnSpc>
                <a:spcPct val="140000"/>
              </a:lnSpc>
              <a:spcBef>
                <a:spcPts val="1500"/>
              </a:spcBef>
              <a:buClr>
                <a:schemeClr val="accent1"/>
              </a:buClr>
              <a:buFont typeface="Arial" panose="020B0604020202020204" pitchFamily="34" charset="0"/>
              <a:buChar char="•"/>
            </a:pPr>
            <a:r>
              <a:rPr lang="en-US" sz="1000" spc="150" dirty="0">
                <a:solidFill>
                  <a:schemeClr val="bg1"/>
                </a:solidFill>
              </a:rPr>
              <a:t>The code is set up in a while loop, so you can keep interacting with the virtual assistant. Just remove the comments from # while True: to make it active.</a:t>
            </a:r>
            <a:endParaRPr lang="en-IN" sz="1000" spc="150" dirty="0">
              <a:solidFill>
                <a:schemeClr val="bg1"/>
              </a:solidFill>
            </a:endParaRPr>
          </a:p>
        </p:txBody>
      </p:sp>
    </p:spTree>
    <p:extLst>
      <p:ext uri="{BB962C8B-B14F-4D97-AF65-F5344CB8AC3E}">
        <p14:creationId xmlns:p14="http://schemas.microsoft.com/office/powerpoint/2010/main" val="60589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A8E-E8D7-5D94-565B-0873A1C795EC}"/>
              </a:ext>
            </a:extLst>
          </p:cNvPr>
          <p:cNvSpPr>
            <a:spLocks noGrp="1"/>
          </p:cNvSpPr>
          <p:nvPr>
            <p:ph type="title"/>
          </p:nvPr>
        </p:nvSpPr>
        <p:spPr/>
        <p:txBody>
          <a:bodyPr/>
          <a:lstStyle/>
          <a:p>
            <a:r>
              <a:rPr lang="en-US" dirty="0"/>
              <a:t>Application:</a:t>
            </a:r>
            <a:endParaRPr lang="en-IN" dirty="0"/>
          </a:p>
        </p:txBody>
      </p:sp>
      <p:sp>
        <p:nvSpPr>
          <p:cNvPr id="3" name="Content Placeholder 2">
            <a:extLst>
              <a:ext uri="{FF2B5EF4-FFF2-40B4-BE49-F238E27FC236}">
                <a16:creationId xmlns:a16="http://schemas.microsoft.com/office/drawing/2014/main" id="{242A0E62-7EC5-9607-E4CA-75C1ACE90EAA}"/>
              </a:ext>
            </a:extLst>
          </p:cNvPr>
          <p:cNvSpPr>
            <a:spLocks noGrp="1"/>
          </p:cNvSpPr>
          <p:nvPr>
            <p:ph sz="quarter" idx="10"/>
          </p:nvPr>
        </p:nvSpPr>
        <p:spPr/>
        <p:txBody>
          <a:bodyPr>
            <a:normAutofit lnSpcReduction="10000"/>
          </a:bodyPr>
          <a:lstStyle/>
          <a:p>
            <a:r>
              <a:rPr lang="en-US" sz="1800" dirty="0">
                <a:latin typeface="Times New Roman" panose="02020603050405020304" pitchFamily="18" charset="0"/>
                <a:cs typeface="Times New Roman" panose="02020603050405020304" pitchFamily="18" charset="0"/>
              </a:rPr>
              <a:t>Smart Homes: Voice assistants are often used to control smart home devices, adjusting lighting, thermostats, and more with simple voice commands.</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Customer Service: Many companies use AI assistants for customer service, automating responses and providing quick solutions to user inquiries.</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Accessibility: Voice-based AI assistants have made technology more accessible to people with disabilities, allowing them to control devices and access information using their voices.</a:t>
            </a:r>
          </a:p>
          <a:p>
            <a:endParaRPr lang="en-US" dirty="0"/>
          </a:p>
        </p:txBody>
      </p:sp>
    </p:spTree>
    <p:extLst>
      <p:ext uri="{BB962C8B-B14F-4D97-AF65-F5344CB8AC3E}">
        <p14:creationId xmlns:p14="http://schemas.microsoft.com/office/powerpoint/2010/main" val="339857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B4777E-B800-F6AA-3560-31E1883EA471}"/>
              </a:ext>
            </a:extLst>
          </p:cNvPr>
          <p:cNvSpPr>
            <a:spLocks noGrp="1"/>
          </p:cNvSpPr>
          <p:nvPr>
            <p:ph sz="quarter" idx="10"/>
          </p:nvPr>
        </p:nvSpPr>
        <p:spPr>
          <a:xfrm>
            <a:off x="904908" y="1854653"/>
            <a:ext cx="10531474" cy="4495800"/>
          </a:xfrm>
        </p:spPr>
        <p:txBody>
          <a:bodyPr/>
          <a:lstStyle/>
          <a:p>
            <a:r>
              <a:rPr lang="en-US" sz="1800" dirty="0"/>
              <a:t>Personal Productivity: Users can rely on voice assistants to set reminders, manage calendars, send emails, and perform other productivity tasks.</a:t>
            </a:r>
          </a:p>
          <a:p>
            <a:endParaRPr lang="en-US" sz="1800" dirty="0"/>
          </a:p>
          <a:p>
            <a:r>
              <a:rPr lang="en-US" sz="1800" dirty="0"/>
              <a:t>Entertainment: These assistants can provide recommendations for movies, music, and other forms of entertainment.</a:t>
            </a:r>
            <a:endParaRPr lang="en-IN" sz="1800" dirty="0"/>
          </a:p>
          <a:p>
            <a:endParaRPr lang="en-IN" dirty="0"/>
          </a:p>
        </p:txBody>
      </p:sp>
    </p:spTree>
    <p:extLst>
      <p:ext uri="{BB962C8B-B14F-4D97-AF65-F5344CB8AC3E}">
        <p14:creationId xmlns:p14="http://schemas.microsoft.com/office/powerpoint/2010/main" val="1915566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1034-F84F-3E59-A94C-6C9943ADEA9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Inferences: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43DE2A2-0DA2-F93E-D9E2-20B727FABC95}"/>
              </a:ext>
            </a:extLst>
          </p:cNvPr>
          <p:cNvSpPr>
            <a:spLocks noGrp="1"/>
          </p:cNvSpPr>
          <p:nvPr>
            <p:ph sz="quarter" idx="10"/>
          </p:nvPr>
        </p:nvSpPr>
        <p:spPr>
          <a:xfrm>
            <a:off x="830263" y="1266824"/>
            <a:ext cx="10531474" cy="5255273"/>
          </a:xfrm>
        </p:spPr>
        <p:txBody>
          <a:bodyPr>
            <a:normAutofit fontScale="32500" lnSpcReduction="20000"/>
          </a:bodyPr>
          <a:lstStyle/>
          <a:p>
            <a:r>
              <a:rPr lang="en-US" sz="5500" dirty="0">
                <a:latin typeface="Times New Roman" panose="02020603050405020304" pitchFamily="18" charset="0"/>
                <a:cs typeface="Times New Roman" panose="02020603050405020304" pitchFamily="18" charset="0"/>
              </a:rPr>
              <a:t>Natural Language Processing: The foundation of voice-based virtual assistants lies in natural language processing and speech recognition technologies. These assistants are continually improving in their ability to understand and respond to human speech.</a:t>
            </a:r>
          </a:p>
          <a:p>
            <a:endParaRPr lang="en-US" sz="5500" dirty="0">
              <a:latin typeface="Times New Roman" panose="02020603050405020304" pitchFamily="18" charset="0"/>
              <a:cs typeface="Times New Roman" panose="02020603050405020304" pitchFamily="18" charset="0"/>
            </a:endParaRPr>
          </a:p>
          <a:p>
            <a:r>
              <a:rPr lang="en-US" sz="5500" dirty="0">
                <a:latin typeface="Times New Roman" panose="02020603050405020304" pitchFamily="18" charset="0"/>
                <a:cs typeface="Times New Roman" panose="02020603050405020304" pitchFamily="18" charset="0"/>
              </a:rPr>
              <a:t>User-Centric Approach: User experience is a primary focus in the development of voice assistants. Researchers and developers are striving to make interactions more intuitive, user-friendly, and personalized to enhance user satisfaction.</a:t>
            </a:r>
          </a:p>
          <a:p>
            <a:endParaRPr lang="en-US" sz="5500" dirty="0">
              <a:latin typeface="Times New Roman" panose="02020603050405020304" pitchFamily="18" charset="0"/>
              <a:cs typeface="Times New Roman" panose="02020603050405020304" pitchFamily="18" charset="0"/>
            </a:endParaRPr>
          </a:p>
          <a:p>
            <a:r>
              <a:rPr lang="en-US" sz="5500" dirty="0">
                <a:latin typeface="Times New Roman" panose="02020603050405020304" pitchFamily="18" charset="0"/>
                <a:cs typeface="Times New Roman" panose="02020603050405020304" pitchFamily="18" charset="0"/>
              </a:rPr>
              <a:t>Multifunctionality: Voice assistants are versatile, capable of performing a wide range of tasks, from answering questions to controlling smart home devices and providing entertainment. This multifunctionality adds significant value to users' lives.</a:t>
            </a:r>
          </a:p>
          <a:p>
            <a:endParaRPr lang="en-US" sz="55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17691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F66A77-CFEA-6123-D8B4-9C544DC09152}"/>
              </a:ext>
            </a:extLst>
          </p:cNvPr>
          <p:cNvSpPr>
            <a:spLocks noGrp="1"/>
          </p:cNvSpPr>
          <p:nvPr>
            <p:ph sz="quarter" idx="10"/>
          </p:nvPr>
        </p:nvSpPr>
        <p:spPr>
          <a:xfrm>
            <a:off x="830263" y="1490760"/>
            <a:ext cx="11066268" cy="5367240"/>
          </a:xfrm>
        </p:spPr>
        <p:txBody>
          <a:bodyPr/>
          <a:lstStyle/>
          <a:p>
            <a:r>
              <a:rPr lang="en-US" dirty="0"/>
              <a:t>Applications Across Industries: Voice-based virtual assistants have found applications in various sectors, including healthcare, education, customer service, and smart homes. They are transforming the way people access information and interact with devices.</a:t>
            </a:r>
          </a:p>
          <a:p>
            <a:endParaRPr lang="en-US" dirty="0"/>
          </a:p>
          <a:p>
            <a:r>
              <a:rPr lang="en-US" dirty="0"/>
              <a:t>Privacy and Security Challenges: As voice assistants process and store voice data, privacy and security concerns are paramount. Researchers are actively working on safeguarding user data and ensuring secure voice recognition.</a:t>
            </a:r>
            <a:endParaRPr lang="en-IN" dirty="0"/>
          </a:p>
        </p:txBody>
      </p:sp>
    </p:spTree>
    <p:extLst>
      <p:ext uri="{BB962C8B-B14F-4D97-AF65-F5344CB8AC3E}">
        <p14:creationId xmlns:p14="http://schemas.microsoft.com/office/powerpoint/2010/main" val="649919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782A-2AFA-50E7-B09E-477A4E4E5BD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B797904A-5CDE-FFA4-DD6A-9EFA029E590B}"/>
              </a:ext>
            </a:extLst>
          </p:cNvPr>
          <p:cNvSpPr>
            <a:spLocks noGrp="1"/>
          </p:cNvSpPr>
          <p:nvPr>
            <p:ph sz="quarter" idx="10"/>
          </p:nvPr>
        </p:nvSpPr>
        <p:spPr>
          <a:xfrm>
            <a:off x="830262" y="1266825"/>
            <a:ext cx="11056937" cy="5422454"/>
          </a:xfrm>
        </p:spPr>
        <p:txBody>
          <a:bodyPr>
            <a:normAutofit/>
          </a:bodyPr>
          <a:lstStyle/>
          <a:p>
            <a:r>
              <a:rPr lang="en-US" sz="1800" dirty="0">
                <a:latin typeface="Times New Roman" panose="02020603050405020304" pitchFamily="18" charset="0"/>
                <a:cs typeface="Times New Roman" panose="02020603050405020304" pitchFamily="18" charset="0"/>
              </a:rPr>
              <a:t>The development and implementation of a voice-based virtual assistant project has been a significant journey, aimed at enhancing user experiences and simplifying everyday tasks through natural language interaction.</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In conclusion, the voice-based virtual assistant project represents a significant step towards creating an intelligent and user-centric digital assistant. Its potential applications are vast, ranging from simplifying daily tasks to supporting individuals with accessibility needs. The project's success has been possible through the dedication of our team, and we are committed to refining and expanding its capabilities to better serve our users in the future.</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5676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E982-3907-A270-A989-65A8C6A60BF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Submitted By:</a:t>
            </a:r>
          </a:p>
        </p:txBody>
      </p:sp>
      <p:graphicFrame>
        <p:nvGraphicFramePr>
          <p:cNvPr id="4" name="Content Placeholder 3">
            <a:extLst>
              <a:ext uri="{FF2B5EF4-FFF2-40B4-BE49-F238E27FC236}">
                <a16:creationId xmlns:a16="http://schemas.microsoft.com/office/drawing/2014/main" id="{C98E977F-C6D3-EACB-A8AD-03B326FFE9CD}"/>
              </a:ext>
            </a:extLst>
          </p:cNvPr>
          <p:cNvGraphicFramePr>
            <a:graphicFrameLocks noGrp="1"/>
          </p:cNvGraphicFramePr>
          <p:nvPr>
            <p:ph sz="quarter" idx="10"/>
            <p:extLst>
              <p:ext uri="{D42A27DB-BD31-4B8C-83A1-F6EECF244321}">
                <p14:modId xmlns:p14="http://schemas.microsoft.com/office/powerpoint/2010/main" val="1095071192"/>
              </p:ext>
            </p:extLst>
          </p:nvPr>
        </p:nvGraphicFramePr>
        <p:xfrm>
          <a:off x="822327" y="2386498"/>
          <a:ext cx="10531473" cy="1854200"/>
        </p:xfrm>
        <a:graphic>
          <a:graphicData uri="http://schemas.openxmlformats.org/drawingml/2006/table">
            <a:tbl>
              <a:tblPr firstRow="1" bandRow="1">
                <a:tableStyleId>{5C22544A-7EE6-4342-B048-85BDC9FD1C3A}</a:tableStyleId>
              </a:tblPr>
              <a:tblGrid>
                <a:gridCol w="3510491">
                  <a:extLst>
                    <a:ext uri="{9D8B030D-6E8A-4147-A177-3AD203B41FA5}">
                      <a16:colId xmlns:a16="http://schemas.microsoft.com/office/drawing/2014/main" val="3400917952"/>
                    </a:ext>
                  </a:extLst>
                </a:gridCol>
                <a:gridCol w="3510491">
                  <a:extLst>
                    <a:ext uri="{9D8B030D-6E8A-4147-A177-3AD203B41FA5}">
                      <a16:colId xmlns:a16="http://schemas.microsoft.com/office/drawing/2014/main" val="3712835851"/>
                    </a:ext>
                  </a:extLst>
                </a:gridCol>
                <a:gridCol w="3510491">
                  <a:extLst>
                    <a:ext uri="{9D8B030D-6E8A-4147-A177-3AD203B41FA5}">
                      <a16:colId xmlns:a16="http://schemas.microsoft.com/office/drawing/2014/main" val="1313137235"/>
                    </a:ext>
                  </a:extLst>
                </a:gridCol>
              </a:tblGrid>
              <a:tr h="370840">
                <a:tc>
                  <a:txBody>
                    <a:bodyPr/>
                    <a:lstStyle/>
                    <a:p>
                      <a:r>
                        <a:rPr lang="en-IN" dirty="0"/>
                        <a:t>Name</a:t>
                      </a:r>
                    </a:p>
                  </a:txBody>
                  <a:tcPr/>
                </a:tc>
                <a:tc>
                  <a:txBody>
                    <a:bodyPr/>
                    <a:lstStyle/>
                    <a:p>
                      <a:r>
                        <a:rPr lang="en-IN" dirty="0"/>
                        <a:t>Roll number</a:t>
                      </a:r>
                    </a:p>
                  </a:txBody>
                  <a:tcPr/>
                </a:tc>
                <a:tc>
                  <a:txBody>
                    <a:bodyPr/>
                    <a:lstStyle/>
                    <a:p>
                      <a:r>
                        <a:rPr lang="en-IN" dirty="0"/>
                        <a:t>PRN</a:t>
                      </a:r>
                    </a:p>
                  </a:txBody>
                  <a:tcPr/>
                </a:tc>
                <a:extLst>
                  <a:ext uri="{0D108BD9-81ED-4DB2-BD59-A6C34878D82A}">
                    <a16:rowId xmlns:a16="http://schemas.microsoft.com/office/drawing/2014/main" val="2464690812"/>
                  </a:ext>
                </a:extLst>
              </a:tr>
              <a:tr h="370840">
                <a:tc>
                  <a:txBody>
                    <a:bodyPr/>
                    <a:lstStyle/>
                    <a:p>
                      <a:r>
                        <a:rPr lang="en-IN" dirty="0"/>
                        <a:t>Anupam Sharma</a:t>
                      </a:r>
                    </a:p>
                  </a:txBody>
                  <a:tcPr/>
                </a:tc>
                <a:tc>
                  <a:txBody>
                    <a:bodyPr/>
                    <a:lstStyle/>
                    <a:p>
                      <a:r>
                        <a:rPr lang="en-IN" dirty="0"/>
                        <a:t>40</a:t>
                      </a:r>
                    </a:p>
                  </a:txBody>
                  <a:tcPr/>
                </a:tc>
                <a:tc>
                  <a:txBody>
                    <a:bodyPr/>
                    <a:lstStyle/>
                    <a:p>
                      <a:r>
                        <a:rPr lang="en-IN" dirty="0"/>
                        <a:t>2114110041</a:t>
                      </a:r>
                    </a:p>
                  </a:txBody>
                  <a:tcPr/>
                </a:tc>
                <a:extLst>
                  <a:ext uri="{0D108BD9-81ED-4DB2-BD59-A6C34878D82A}">
                    <a16:rowId xmlns:a16="http://schemas.microsoft.com/office/drawing/2014/main" val="698565791"/>
                  </a:ext>
                </a:extLst>
              </a:tr>
              <a:tr h="370840">
                <a:tc>
                  <a:txBody>
                    <a:bodyPr/>
                    <a:lstStyle/>
                    <a:p>
                      <a:r>
                        <a:rPr lang="en-IN" dirty="0"/>
                        <a:t>Raj Harsh Vardhan</a:t>
                      </a:r>
                    </a:p>
                  </a:txBody>
                  <a:tcPr/>
                </a:tc>
                <a:tc>
                  <a:txBody>
                    <a:bodyPr/>
                    <a:lstStyle/>
                    <a:p>
                      <a:r>
                        <a:rPr lang="en-IN" dirty="0"/>
                        <a:t>51</a:t>
                      </a:r>
                    </a:p>
                  </a:txBody>
                  <a:tcPr/>
                </a:tc>
                <a:tc>
                  <a:txBody>
                    <a:bodyPr/>
                    <a:lstStyle/>
                    <a:p>
                      <a:r>
                        <a:rPr lang="en-IN" dirty="0"/>
                        <a:t>2114110052</a:t>
                      </a:r>
                    </a:p>
                  </a:txBody>
                  <a:tcPr/>
                </a:tc>
                <a:extLst>
                  <a:ext uri="{0D108BD9-81ED-4DB2-BD59-A6C34878D82A}">
                    <a16:rowId xmlns:a16="http://schemas.microsoft.com/office/drawing/2014/main" val="2746360108"/>
                  </a:ext>
                </a:extLst>
              </a:tr>
              <a:tr h="370840">
                <a:tc>
                  <a:txBody>
                    <a:bodyPr/>
                    <a:lstStyle/>
                    <a:p>
                      <a:r>
                        <a:rPr lang="en-IN" dirty="0" err="1"/>
                        <a:t>Sriyansh</a:t>
                      </a:r>
                      <a:r>
                        <a:rPr lang="en-IN" dirty="0"/>
                        <a:t> Shivam</a:t>
                      </a:r>
                    </a:p>
                  </a:txBody>
                  <a:tcPr/>
                </a:tc>
                <a:tc>
                  <a:txBody>
                    <a:bodyPr/>
                    <a:lstStyle/>
                    <a:p>
                      <a:r>
                        <a:rPr lang="en-IN" dirty="0"/>
                        <a:t>62</a:t>
                      </a:r>
                    </a:p>
                  </a:txBody>
                  <a:tcPr/>
                </a:tc>
                <a:tc>
                  <a:txBody>
                    <a:bodyPr/>
                    <a:lstStyle/>
                    <a:p>
                      <a:r>
                        <a:rPr lang="en-IN" dirty="0"/>
                        <a:t>2114110063</a:t>
                      </a:r>
                    </a:p>
                  </a:txBody>
                  <a:tcPr/>
                </a:tc>
                <a:extLst>
                  <a:ext uri="{0D108BD9-81ED-4DB2-BD59-A6C34878D82A}">
                    <a16:rowId xmlns:a16="http://schemas.microsoft.com/office/drawing/2014/main" val="799380933"/>
                  </a:ext>
                </a:extLst>
              </a:tr>
              <a:tr h="370840">
                <a:tc>
                  <a:txBody>
                    <a:bodyPr/>
                    <a:lstStyle/>
                    <a:p>
                      <a:r>
                        <a:rPr lang="en-IN" dirty="0"/>
                        <a:t>Anurag Singh</a:t>
                      </a:r>
                    </a:p>
                  </a:txBody>
                  <a:tcPr/>
                </a:tc>
                <a:tc>
                  <a:txBody>
                    <a:bodyPr/>
                    <a:lstStyle/>
                    <a:p>
                      <a:r>
                        <a:rPr lang="en-IN" dirty="0"/>
                        <a:t>44</a:t>
                      </a:r>
                    </a:p>
                  </a:txBody>
                  <a:tcPr/>
                </a:tc>
                <a:tc>
                  <a:txBody>
                    <a:bodyPr/>
                    <a:lstStyle/>
                    <a:p>
                      <a:r>
                        <a:rPr lang="en-IN" dirty="0"/>
                        <a:t>2114110045</a:t>
                      </a:r>
                    </a:p>
                  </a:txBody>
                  <a:tcPr/>
                </a:tc>
                <a:extLst>
                  <a:ext uri="{0D108BD9-81ED-4DB2-BD59-A6C34878D82A}">
                    <a16:rowId xmlns:a16="http://schemas.microsoft.com/office/drawing/2014/main" val="1876821891"/>
                  </a:ext>
                </a:extLst>
              </a:tr>
            </a:tbl>
          </a:graphicData>
        </a:graphic>
      </p:graphicFrame>
    </p:spTree>
    <p:extLst>
      <p:ext uri="{BB962C8B-B14F-4D97-AF65-F5344CB8AC3E}">
        <p14:creationId xmlns:p14="http://schemas.microsoft.com/office/powerpoint/2010/main" val="3034953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1119512" y="1919659"/>
            <a:ext cx="10532281" cy="4495765"/>
          </a:xfrm>
        </p:spPr>
        <p:txBody>
          <a:bodyPr>
            <a:normAutofit/>
          </a:bodyPr>
          <a:lstStyle/>
          <a:p>
            <a:r>
              <a:rPr lang="en-US" sz="2000" dirty="0">
                <a:latin typeface="Times New Roman" panose="02020603050405020304" pitchFamily="18" charset="0"/>
                <a:cs typeface="Times New Roman" panose="02020603050405020304" pitchFamily="18" charset="0"/>
              </a:rPr>
              <a:t>Voice-based AI assistants are a rapidly evolving technology that leverages artificial intelligence and natural language processing to provide users with a seamless and interactive way to interact with computers, devices, and services through spoken language. These assistants, also known as virtual voice assistants or voice-activated virtual assistants, have become increasingly popular in recent years due to their convenience and versatility</a:t>
            </a:r>
            <a:endParaRPr lang="ja-JP" altLang="en-US" sz="2000"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sz="2800" dirty="0">
                <a:latin typeface="Times New Roman" panose="02020603050405020304" pitchFamily="18" charset="0"/>
                <a:cs typeface="Times New Roman" panose="02020603050405020304" pitchFamily="18" charset="0"/>
              </a:rPr>
              <a:t>Introduction </a:t>
            </a:r>
          </a:p>
        </p:txBody>
      </p:sp>
    </p:spTree>
    <p:extLst>
      <p:ext uri="{BB962C8B-B14F-4D97-AF65-F5344CB8AC3E}">
        <p14:creationId xmlns:p14="http://schemas.microsoft.com/office/powerpoint/2010/main" val="2037936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2" y="1266516"/>
            <a:ext cx="5663843" cy="5422763"/>
          </a:xfrm>
        </p:spPr>
        <p:txBody>
          <a:bodyPr>
            <a:normAutofit/>
          </a:bodyPr>
          <a:lstStyle/>
          <a:p>
            <a:pPr>
              <a:spcAft>
                <a:spcPts val="600"/>
              </a:spcAft>
              <a:defRPr/>
            </a:pPr>
            <a:r>
              <a:rPr lang="en-US" sz="1800" dirty="0">
                <a:latin typeface="Times New Roman" panose="02020603050405020304" pitchFamily="18" charset="0"/>
                <a:cs typeface="Times New Roman" panose="02020603050405020304" pitchFamily="18" charset="0"/>
              </a:rPr>
              <a:t>Natural Language Understanding: Voice-based AI assistants can understand and interpret human speech, allowing users to interact with them in a conversational and intuitive manner. This is made possible by advanced natural language processing algorithms.</a:t>
            </a:r>
          </a:p>
          <a:p>
            <a:pPr>
              <a:spcAft>
                <a:spcPts val="600"/>
              </a:spcAft>
              <a:defRPr/>
            </a:pPr>
            <a:r>
              <a:rPr lang="en-US" sz="1800" dirty="0">
                <a:latin typeface="Times New Roman" panose="02020603050405020304" pitchFamily="18" charset="0"/>
                <a:cs typeface="Times New Roman" panose="02020603050405020304" pitchFamily="18" charset="0"/>
              </a:rPr>
              <a:t>Voice Recognition: They have sophisticated voice recognition technology that can accurately identify and distinguish individual voices, enabling personalized interactions.</a:t>
            </a:r>
          </a:p>
          <a:p>
            <a:pPr marL="0" lvl="0" indent="0">
              <a:spcAft>
                <a:spcPts val="600"/>
              </a:spcAft>
              <a:buNone/>
              <a:defRPr/>
            </a:pPr>
            <a:endParaRPr lang="en-US" sz="1600" dirty="0">
              <a:latin typeface="Times New Roman" panose="02020603050405020304" pitchFamily="18" charset="0"/>
              <a:cs typeface="Times New Roman" panose="02020603050405020304" pitchFamily="18" charset="0"/>
            </a:endParaRPr>
          </a:p>
          <a:p>
            <a:endParaRPr 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sz="2800" dirty="0">
                <a:latin typeface="Times New Roman" panose="02020603050405020304" pitchFamily="18" charset="0"/>
                <a:cs typeface="Times New Roman" panose="02020603050405020304" pitchFamily="18" charset="0"/>
              </a:rPr>
              <a:t>Key Features</a:t>
            </a:r>
            <a:r>
              <a:rPr lang="en-US" dirty="0"/>
              <a:t>:</a:t>
            </a:r>
          </a:p>
        </p:txBody>
      </p:sp>
      <p:sp>
        <p:nvSpPr>
          <p:cNvPr id="3" name="TextBox 2">
            <a:extLst>
              <a:ext uri="{FF2B5EF4-FFF2-40B4-BE49-F238E27FC236}">
                <a16:creationId xmlns:a16="http://schemas.microsoft.com/office/drawing/2014/main" id="{CEF398F7-B97B-3AD6-54A1-CA72B7E3E4E9}"/>
              </a:ext>
            </a:extLst>
          </p:cNvPr>
          <p:cNvSpPr txBox="1"/>
          <p:nvPr/>
        </p:nvSpPr>
        <p:spPr>
          <a:xfrm>
            <a:off x="3060441" y="3020399"/>
            <a:ext cx="6139542" cy="369332"/>
          </a:xfrm>
          <a:prstGeom prst="rect">
            <a:avLst/>
          </a:prstGeom>
          <a:noFill/>
        </p:spPr>
        <p:txBody>
          <a:bodyPr wrap="square">
            <a:spAutoFit/>
          </a:bodyPr>
          <a:lstStyle/>
          <a:p>
            <a:endParaRPr lang="en-IN" dirty="0"/>
          </a:p>
        </p:txBody>
      </p:sp>
      <p:sp>
        <p:nvSpPr>
          <p:cNvPr id="5" name="TextBox 4">
            <a:extLst>
              <a:ext uri="{FF2B5EF4-FFF2-40B4-BE49-F238E27FC236}">
                <a16:creationId xmlns:a16="http://schemas.microsoft.com/office/drawing/2014/main" id="{1E299ED0-1ADB-28F2-A36D-F8FC22E9598A}"/>
              </a:ext>
            </a:extLst>
          </p:cNvPr>
          <p:cNvSpPr txBox="1"/>
          <p:nvPr/>
        </p:nvSpPr>
        <p:spPr>
          <a:xfrm>
            <a:off x="3060441" y="3020399"/>
            <a:ext cx="6139542" cy="369332"/>
          </a:xfrm>
          <a:prstGeom prst="rect">
            <a:avLst/>
          </a:prstGeom>
          <a:noFill/>
        </p:spPr>
        <p:txBody>
          <a:bodyPr wrap="square">
            <a:spAutoFit/>
          </a:bodyPr>
          <a:lstStyle/>
          <a:p>
            <a:endParaRPr lang="en-IN" dirty="0"/>
          </a:p>
        </p:txBody>
      </p:sp>
      <p:pic>
        <p:nvPicPr>
          <p:cNvPr id="10" name="Picture 9" descr="A person touching a digital brain&#10;&#10;Description automatically generated">
            <a:extLst>
              <a:ext uri="{FF2B5EF4-FFF2-40B4-BE49-F238E27FC236}">
                <a16:creationId xmlns:a16="http://schemas.microsoft.com/office/drawing/2014/main" id="{88B6263A-D185-D63A-7469-EECF3F64D38F}"/>
              </a:ext>
            </a:extLst>
          </p:cNvPr>
          <p:cNvPicPr>
            <a:picLocks noChangeAspect="1"/>
          </p:cNvPicPr>
          <p:nvPr/>
        </p:nvPicPr>
        <p:blipFill>
          <a:blip r:embed="rId3"/>
          <a:stretch>
            <a:fillRect/>
          </a:stretch>
        </p:blipFill>
        <p:spPr>
          <a:xfrm>
            <a:off x="6525403" y="942974"/>
            <a:ext cx="5638800" cy="3171825"/>
          </a:xfrm>
          <a:prstGeom prst="rect">
            <a:avLst/>
          </a:prstGeom>
        </p:spPr>
      </p:pic>
      <p:pic>
        <p:nvPicPr>
          <p:cNvPr id="15" name="Picture Placeholder 14" descr="A person touching a digital brain&#10;&#10;Description automatically generated">
            <a:extLst>
              <a:ext uri="{FF2B5EF4-FFF2-40B4-BE49-F238E27FC236}">
                <a16:creationId xmlns:a16="http://schemas.microsoft.com/office/drawing/2014/main" id="{5CC75769-01BE-A489-E620-A6E316F78B91}"/>
              </a:ext>
            </a:extLst>
          </p:cNvPr>
          <p:cNvPicPr>
            <a:picLocks noGrp="1" noChangeAspect="1"/>
          </p:cNvPicPr>
          <p:nvPr>
            <p:ph type="pic" sz="quarter" idx="14"/>
          </p:nvPr>
        </p:nvPicPr>
        <p:blipFill>
          <a:blip r:embed="rId4"/>
          <a:srcRect l="27242" r="27242"/>
          <a:stretch>
            <a:fillRect/>
          </a:stretch>
        </p:blipFill>
        <p:spPr>
          <a:xfrm>
            <a:off x="6553201" y="-4352"/>
            <a:ext cx="5611002" cy="6828522"/>
          </a:xfrm>
        </p:spPr>
      </p:pic>
    </p:spTree>
    <p:extLst>
      <p:ext uri="{BB962C8B-B14F-4D97-AF65-F5344CB8AC3E}">
        <p14:creationId xmlns:p14="http://schemas.microsoft.com/office/powerpoint/2010/main" val="328354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olorful light bulb exploding into a human head">
            <a:extLst>
              <a:ext uri="{FF2B5EF4-FFF2-40B4-BE49-F238E27FC236}">
                <a16:creationId xmlns:a16="http://schemas.microsoft.com/office/drawing/2014/main" id="{92A11BF1-38A9-084C-1B33-56B36238F3BB}"/>
              </a:ext>
            </a:extLst>
          </p:cNvPr>
          <p:cNvPicPr>
            <a:picLocks noGrp="1" noChangeAspect="1"/>
          </p:cNvPicPr>
          <p:nvPr>
            <p:ph type="pic" sz="quarter" idx="14"/>
          </p:nvPr>
        </p:nvPicPr>
        <p:blipFill>
          <a:blip r:embed="rId2"/>
          <a:srcRect l="23077" r="23077"/>
          <a:stretch>
            <a:fillRect/>
          </a:stretch>
        </p:blipFill>
        <p:spPr>
          <a:xfrm>
            <a:off x="6932644" y="494522"/>
            <a:ext cx="5259355" cy="5654351"/>
          </a:xfrm>
        </p:spPr>
      </p:pic>
      <p:sp>
        <p:nvSpPr>
          <p:cNvPr id="4" name="Content Placeholder 3">
            <a:extLst>
              <a:ext uri="{FF2B5EF4-FFF2-40B4-BE49-F238E27FC236}">
                <a16:creationId xmlns:a16="http://schemas.microsoft.com/office/drawing/2014/main" id="{AA4D07A4-40EB-C953-3BA8-650688CF8B07}"/>
              </a:ext>
            </a:extLst>
          </p:cNvPr>
          <p:cNvSpPr>
            <a:spLocks noGrp="1"/>
          </p:cNvSpPr>
          <p:nvPr>
            <p:ph sz="quarter" idx="18"/>
          </p:nvPr>
        </p:nvSpPr>
        <p:spPr>
          <a:xfrm>
            <a:off x="830262" y="1266825"/>
            <a:ext cx="5663843" cy="5422454"/>
          </a:xfrm>
        </p:spPr>
        <p:txBody>
          <a:bodyPr>
            <a:normAutofit lnSpcReduction="10000"/>
          </a:bodyPr>
          <a:lstStyle/>
          <a:p>
            <a:pPr marL="342900" lvl="0" indent="-342900">
              <a:spcAft>
                <a:spcPts val="600"/>
              </a:spcAft>
              <a:buFont typeface="Arial" panose="020B0604020202020204" pitchFamily="34" charset="0"/>
              <a:buChar char="•"/>
              <a:defRPr/>
            </a:pPr>
            <a:r>
              <a:rPr lang="en-US" sz="1900" dirty="0">
                <a:latin typeface="Times New Roman" panose="02020603050405020304" pitchFamily="18" charset="0"/>
                <a:cs typeface="Times New Roman" panose="02020603050405020304" pitchFamily="18" charset="0"/>
              </a:rPr>
              <a:t>Task Automation: Voice assistants can perform a wide range of tasks, such as setting alarms, sending messages, making phone calls, controlling smart home devices, and providing information, all through voice commands</a:t>
            </a:r>
          </a:p>
          <a:p>
            <a:pPr marL="342900" lvl="0" indent="-342900">
              <a:spcAft>
                <a:spcPts val="600"/>
              </a:spcAft>
              <a:buFont typeface="Arial" panose="020B0604020202020204" pitchFamily="34" charset="0"/>
              <a:buChar char="•"/>
              <a:defRPr/>
            </a:pPr>
            <a:r>
              <a:rPr lang="en-US" sz="1900" dirty="0">
                <a:latin typeface="Times New Roman" panose="02020603050405020304" pitchFamily="18" charset="0"/>
                <a:cs typeface="Times New Roman" panose="02020603050405020304" pitchFamily="18" charset="0"/>
              </a:rPr>
              <a:t>Integration with Other Services: They are often integrated with various online services and applications, allowing users to access information, play music, order products, and perform many other tasks simply by speaking.</a:t>
            </a:r>
          </a:p>
          <a:p>
            <a:endParaRPr lang="en-IN" dirty="0"/>
          </a:p>
        </p:txBody>
      </p:sp>
    </p:spTree>
    <p:extLst>
      <p:ext uri="{BB962C8B-B14F-4D97-AF65-F5344CB8AC3E}">
        <p14:creationId xmlns:p14="http://schemas.microsoft.com/office/powerpoint/2010/main" val="871635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2BD9B-F7C6-03A3-7300-98A0FC95BF7E}"/>
              </a:ext>
            </a:extLst>
          </p:cNvPr>
          <p:cNvSpPr>
            <a:spLocks noGrp="1"/>
          </p:cNvSpPr>
          <p:nvPr>
            <p:ph type="title"/>
          </p:nvPr>
        </p:nvSpPr>
        <p:spPr/>
        <p:txBody>
          <a:bodyPr/>
          <a:lstStyle/>
          <a:p>
            <a:r>
              <a:rPr lang="en-US" sz="2800" dirty="0">
                <a:latin typeface="Times New Roman" panose="02020603050405020304" pitchFamily="18" charset="0"/>
                <a:cs typeface="Times New Roman" panose="02020603050405020304" pitchFamily="18" charset="0"/>
              </a:rPr>
              <a:t>Motivation:</a:t>
            </a:r>
            <a:endParaRPr lang="en-IN" sz="2800" dirty="0">
              <a:latin typeface="Times New Roman" panose="02020603050405020304" pitchFamily="18" charset="0"/>
              <a:cs typeface="Times New Roman" panose="02020603050405020304" pitchFamily="18" charset="0"/>
            </a:endParaRPr>
          </a:p>
        </p:txBody>
      </p:sp>
      <p:pic>
        <p:nvPicPr>
          <p:cNvPr id="6" name="Picture Placeholder 5" descr="A person looking at another person&#10;&#10;Description automatically generated">
            <a:extLst>
              <a:ext uri="{FF2B5EF4-FFF2-40B4-BE49-F238E27FC236}">
                <a16:creationId xmlns:a16="http://schemas.microsoft.com/office/drawing/2014/main" id="{BFD3C33A-AE05-E724-C2EE-BDA0A4A3776E}"/>
              </a:ext>
            </a:extLst>
          </p:cNvPr>
          <p:cNvPicPr>
            <a:picLocks noGrp="1" noChangeAspect="1"/>
          </p:cNvPicPr>
          <p:nvPr>
            <p:ph type="pic" sz="quarter" idx="14"/>
          </p:nvPr>
        </p:nvPicPr>
        <p:blipFill>
          <a:blip r:embed="rId2"/>
          <a:srcRect l="23077" r="23077"/>
          <a:stretch>
            <a:fillRect/>
          </a:stretch>
        </p:blipFill>
        <p:spPr>
          <a:xfrm>
            <a:off x="6702458" y="752521"/>
            <a:ext cx="5489542" cy="4507636"/>
          </a:xfrm>
        </p:spPr>
      </p:pic>
      <p:sp>
        <p:nvSpPr>
          <p:cNvPr id="4" name="Content Placeholder 3">
            <a:extLst>
              <a:ext uri="{FF2B5EF4-FFF2-40B4-BE49-F238E27FC236}">
                <a16:creationId xmlns:a16="http://schemas.microsoft.com/office/drawing/2014/main" id="{8AF1DB7E-EB9A-A18A-662C-11AE614BF05F}"/>
              </a:ext>
            </a:extLst>
          </p:cNvPr>
          <p:cNvSpPr>
            <a:spLocks noGrp="1"/>
          </p:cNvSpPr>
          <p:nvPr>
            <p:ph sz="quarter" idx="18"/>
          </p:nvPr>
        </p:nvSpPr>
        <p:spPr>
          <a:xfrm>
            <a:off x="830262" y="1266825"/>
            <a:ext cx="5730793" cy="5422454"/>
          </a:xfrm>
        </p:spPr>
        <p:txBody>
          <a:bodyPr>
            <a:normAutofit fontScale="92500"/>
          </a:bodyPr>
          <a:lstStyle/>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motivation for exploring and developing voice-based AI assistants stems from several key factors that make this technology compelling and impactful. These motivations include:</a:t>
            </a: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Convenience and Accessibility: Voice-based AI assistants make technology more accessible to a broader range of individuals, including those who may have limited experience with traditional computing interfaces or those with disabilities. By enabling interactions through spoken language, they provide a more intuitive and inclusive way for people to access information and perform tasks.</a:t>
            </a:r>
          </a:p>
          <a:p>
            <a:endParaRPr lang="en-IN" dirty="0"/>
          </a:p>
        </p:txBody>
      </p:sp>
    </p:spTree>
    <p:extLst>
      <p:ext uri="{BB962C8B-B14F-4D97-AF65-F5344CB8AC3E}">
        <p14:creationId xmlns:p14="http://schemas.microsoft.com/office/powerpoint/2010/main" val="3363716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F0D3225-2871-80B4-BE13-813B6349CD66}"/>
              </a:ext>
            </a:extLst>
          </p:cNvPr>
          <p:cNvSpPr>
            <a:spLocks noGrp="1"/>
          </p:cNvSpPr>
          <p:nvPr>
            <p:ph type="pic" sz="quarter" idx="14"/>
          </p:nvPr>
        </p:nvSpPr>
        <p:spPr>
          <a:xfrm flipH="1">
            <a:off x="12192000" y="-4352"/>
            <a:ext cx="45719" cy="6862352"/>
          </a:xfrm>
        </p:spPr>
        <p:txBody>
          <a:bodyPr/>
          <a:lstStyle/>
          <a:p>
            <a:endParaRPr lang="en-IN" dirty="0"/>
          </a:p>
        </p:txBody>
      </p:sp>
      <p:sp>
        <p:nvSpPr>
          <p:cNvPr id="4" name="Content Placeholder 3">
            <a:extLst>
              <a:ext uri="{FF2B5EF4-FFF2-40B4-BE49-F238E27FC236}">
                <a16:creationId xmlns:a16="http://schemas.microsoft.com/office/drawing/2014/main" id="{C2026330-98B8-9567-28C3-1B3394698157}"/>
              </a:ext>
            </a:extLst>
          </p:cNvPr>
          <p:cNvSpPr>
            <a:spLocks noGrp="1"/>
          </p:cNvSpPr>
          <p:nvPr>
            <p:ph sz="quarter" idx="18"/>
          </p:nvPr>
        </p:nvSpPr>
        <p:spPr>
          <a:xfrm>
            <a:off x="830262" y="1266825"/>
            <a:ext cx="11140913" cy="5422454"/>
          </a:xfrm>
        </p:spPr>
        <p:txBody>
          <a:bodyPr>
            <a:normAutofit/>
          </a:bodyPr>
          <a:lstStyle/>
          <a:p>
            <a:pPr marL="571500" indent="-5715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Natural Interaction: Interacting with voice-based AI assistants feels more natural and human-like, as it leverages our inherent ability to speak and understand spoken language. This makes technology more approachable, reducing the learning curve for using devices and services.</a:t>
            </a:r>
          </a:p>
          <a:p>
            <a:pPr marL="571500" indent="-5715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Integration with Smart Devices: The increasing prevalence of smart home devices and the Internet of Things (IoT) has motivated the development of voice assistants that can control these devices. Users can seamlessly manage their home environments, from adjusting the thermostat to locking doors, through voice commands.</a:t>
            </a: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Personalization: Voice assistants can learn from user interactions, adapting to individual preferences and providing personalized recommendations. This motivates users to continue using them, as the experience becomes more tailored and useful over time.</a:t>
            </a:r>
          </a:p>
          <a:p>
            <a:endParaRPr lang="en-IN" dirty="0"/>
          </a:p>
        </p:txBody>
      </p:sp>
    </p:spTree>
    <p:extLst>
      <p:ext uri="{BB962C8B-B14F-4D97-AF65-F5344CB8AC3E}">
        <p14:creationId xmlns:p14="http://schemas.microsoft.com/office/powerpoint/2010/main" val="422946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5150498" y="2377045"/>
            <a:ext cx="7041501" cy="4480955"/>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6150843" y="2338331"/>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312209" y="3530253"/>
            <a:ext cx="6049528" cy="2826095"/>
          </a:xfrm>
        </p:spPr>
        <p:txBody>
          <a:bodyPr>
            <a:normAutofit/>
          </a:bodyPr>
          <a:lstStyle/>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Efficiency and Time-Saving: Voice assistants can streamline various tasks, such as setting reminders, sending messages, or searching for information, allowing users to save time and be more efficient in their daily activities. This efficiency motivates users to adopt and rely on these technologies.</a:t>
            </a:r>
          </a:p>
          <a:p>
            <a:endParaRPr lang="en-US" sz="1600" dirty="0">
              <a:latin typeface="Times New Roman" panose="02020603050405020304" pitchFamily="18" charset="0"/>
              <a:cs typeface="Times New Roman" panose="02020603050405020304" pitchFamily="18" charset="0"/>
            </a:endParaRPr>
          </a:p>
          <a:p>
            <a:endParaRPr lang="ja-JP" altLang="en-US" dirty="0"/>
          </a:p>
        </p:txBody>
      </p:sp>
    </p:spTree>
    <p:extLst>
      <p:ext uri="{BB962C8B-B14F-4D97-AF65-F5344CB8AC3E}">
        <p14:creationId xmlns:p14="http://schemas.microsoft.com/office/powerpoint/2010/main" val="9404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3A066-B4B6-F8B9-18C9-96581A7A900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Popular Voice Based Assistant: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B7C7DB8-ABC8-E105-1E1A-FA5D8381C3E8}"/>
              </a:ext>
            </a:extLst>
          </p:cNvPr>
          <p:cNvSpPr>
            <a:spLocks noGrp="1"/>
          </p:cNvSpPr>
          <p:nvPr>
            <p:ph sz="quarter" idx="10"/>
          </p:nvPr>
        </p:nvSpPr>
        <p:spPr>
          <a:xfrm>
            <a:off x="830262" y="1266824"/>
            <a:ext cx="10665051" cy="5012677"/>
          </a:xfrm>
        </p:spPr>
        <p:txBody>
          <a:bodyPr>
            <a:normAutofit fontScale="92500" lnSpcReduction="10000"/>
          </a:bodyPr>
          <a:lstStyle/>
          <a:p>
            <a:r>
              <a:rPr lang="en-US" dirty="0"/>
              <a:t>Siri (Apple): Siri is Apple's virtual assistant, available on iOS devices, Macs, and </a:t>
            </a:r>
            <a:r>
              <a:rPr lang="en-US" dirty="0" err="1"/>
              <a:t>HomePod</a:t>
            </a:r>
            <a:r>
              <a:rPr lang="en-US" dirty="0"/>
              <a:t>. It can help with tasks, answer questions, and control smart home devices.</a:t>
            </a:r>
          </a:p>
          <a:p>
            <a:endParaRPr lang="en-US" dirty="0"/>
          </a:p>
          <a:p>
            <a:r>
              <a:rPr lang="en-US" dirty="0"/>
              <a:t>Google Assistant: Google's AI assistant is available on Android devices and through various Google services. It can provide information, perform tasks, and control compatible smart devices.</a:t>
            </a:r>
          </a:p>
          <a:p>
            <a:endParaRPr lang="en-US" dirty="0"/>
          </a:p>
          <a:p>
            <a:r>
              <a:rPr lang="en-US" dirty="0"/>
              <a:t>Amazon Alexa: Alexa is the voice assistant for Amazon's Echo devices. It can control smart home devices, answer questions, and even play music or set up routines.</a:t>
            </a:r>
          </a:p>
          <a:p>
            <a:endParaRPr lang="en-US" dirty="0"/>
          </a:p>
          <a:p>
            <a:r>
              <a:rPr lang="en-US" dirty="0"/>
              <a:t>Microsoft Cortana: Initially developed for Windows, Cortana is a voice assistant that can help with tasks, answer questions, and manage your calendar.</a:t>
            </a:r>
          </a:p>
          <a:p>
            <a:endParaRPr lang="en-IN" dirty="0"/>
          </a:p>
        </p:txBody>
      </p:sp>
    </p:spTree>
    <p:extLst>
      <p:ext uri="{BB962C8B-B14F-4D97-AF65-F5344CB8AC3E}">
        <p14:creationId xmlns:p14="http://schemas.microsoft.com/office/powerpoint/2010/main" val="2512776732"/>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749</TotalTime>
  <Words>1618</Words>
  <Application>Microsoft Office PowerPoint</Application>
  <PresentationFormat>Widescreen</PresentationFormat>
  <Paragraphs>110</Paragraphs>
  <Slides>19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Meiryo UI</vt:lpstr>
      <vt:lpstr>MingLiU</vt:lpstr>
      <vt:lpstr>Arial</vt:lpstr>
      <vt:lpstr>Arial Black</vt:lpstr>
      <vt:lpstr>Calibri</vt:lpstr>
      <vt:lpstr>Times New Roman</vt:lpstr>
      <vt:lpstr>Bold Tech</vt:lpstr>
      <vt:lpstr>Voice Based Virtual Assistant</vt:lpstr>
      <vt:lpstr>Submitted By:</vt:lpstr>
      <vt:lpstr>Introduction </vt:lpstr>
      <vt:lpstr>Key Features:</vt:lpstr>
      <vt:lpstr>PowerPoint Presentation</vt:lpstr>
      <vt:lpstr>Motivation:</vt:lpstr>
      <vt:lpstr>PowerPoint Presentation</vt:lpstr>
      <vt:lpstr>PowerPoint Presentation</vt:lpstr>
      <vt:lpstr>Popular Voice Based Assistant:</vt:lpstr>
      <vt:lpstr>PowerPoint Presentation</vt:lpstr>
      <vt:lpstr>Literature Survey:</vt:lpstr>
      <vt:lpstr>PowerPoint Presentation</vt:lpstr>
      <vt:lpstr>PowerPoint Presentation</vt:lpstr>
      <vt:lpstr>Implementation:</vt:lpstr>
      <vt:lpstr>Application:</vt:lpstr>
      <vt:lpstr>PowerPoint Presentation</vt:lpstr>
      <vt:lpstr>Inferences:</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Voice Based Virtual Assistant</dc:title>
  <dc:creator>Raj Harsh Varshan</dc:creator>
  <cp:lastModifiedBy>Raj Harsh Varshan</cp:lastModifiedBy>
  <cp:revision>4</cp:revision>
  <dcterms:created xsi:type="dcterms:W3CDTF">2023-10-20T18:51:32Z</dcterms:created>
  <dcterms:modified xsi:type="dcterms:W3CDTF">2023-10-21T14:11:31Z</dcterms:modified>
</cp:coreProperties>
</file>